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0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pa\Excel\PLANTILLA_TEORIAS_IMPLICITA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pa\Excel\PLANTILLA_TEORIAS_IMPLICITA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pa\Excel\PLANTILLA_TEORIAS_IMPLICITA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pa\Excel\PLANTILLA_TEORIAS_IMPLICITA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¿Que</a:t>
            </a:r>
            <a:r>
              <a:rPr lang="es-ES" baseline="0"/>
              <a:t> es aprender?</a:t>
            </a:r>
            <a:endParaRPr lang="es-ES"/>
          </a:p>
        </c:rich>
      </c:tx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2228949869767554E-2"/>
          <c:y val="0.22264699865799745"/>
          <c:w val="0.83458203718105395"/>
          <c:h val="0.6794065957244686"/>
        </c:manualLayout>
      </c:layout>
      <c:pie3DChart>
        <c:varyColors val="1"/>
        <c:ser>
          <c:idx val="0"/>
          <c:order val="0"/>
          <c:explosion val="1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Preguntas!$D$1:$F$1</c:f>
              <c:strCache>
                <c:ptCount val="3"/>
                <c:pt idx="0">
                  <c:v>TEORÍA DIRECTA</c:v>
                </c:pt>
                <c:pt idx="1">
                  <c:v>TEORIA INTERPRETATIVA</c:v>
                </c:pt>
                <c:pt idx="2">
                  <c:v>TEORIA CONSTRUCTIVA</c:v>
                </c:pt>
              </c:strCache>
            </c:strRef>
          </c:cat>
          <c:val>
            <c:numRef>
              <c:f>Preguntas!$D$3:$F$3</c:f>
              <c:numCache>
                <c:formatCode>General</c:formatCode>
                <c:ptCount val="3"/>
                <c:pt idx="0">
                  <c:v>18.75</c:v>
                </c:pt>
                <c:pt idx="1">
                  <c:v>31.25</c:v>
                </c:pt>
                <c:pt idx="2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 rtl="0">
              <a:defRPr sz="1600"/>
            </a:pPr>
            <a:endParaRPr lang="es-ES"/>
          </a:p>
        </c:txPr>
      </c:legendEntry>
      <c:legendEntry>
        <c:idx val="1"/>
        <c:txPr>
          <a:bodyPr/>
          <a:lstStyle/>
          <a:p>
            <a:pPr rtl="0">
              <a:defRPr sz="1400"/>
            </a:pPr>
            <a:endParaRPr lang="es-ES"/>
          </a:p>
        </c:txPr>
      </c:legendEntry>
      <c:legendEntry>
        <c:idx val="2"/>
        <c:txPr>
          <a:bodyPr/>
          <a:lstStyle/>
          <a:p>
            <a:pPr rtl="0">
              <a:defRPr sz="1600"/>
            </a:pPr>
            <a:endParaRPr lang="es-ES"/>
          </a:p>
        </c:txPr>
      </c:legendEntry>
      <c:layout>
        <c:manualLayout>
          <c:xMode val="edge"/>
          <c:yMode val="edge"/>
          <c:x val="0.17138040796392992"/>
          <c:y val="9.4511036615899366E-2"/>
          <c:w val="0.66091354432840799"/>
          <c:h val="0.22514668257472198"/>
        </c:manualLayout>
      </c:layout>
      <c:overlay val="0"/>
      <c:txPr>
        <a:bodyPr/>
        <a:lstStyle/>
        <a:p>
          <a:pPr rtl="0">
            <a:defRPr/>
          </a:pPr>
          <a:endParaRPr lang="es-E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¿Cómo </a:t>
            </a:r>
            <a:r>
              <a:rPr lang="es-ES" baseline="0"/>
              <a:t>se aprende?</a:t>
            </a:r>
            <a:endParaRPr lang="es-ES"/>
          </a:p>
        </c:rich>
      </c:tx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277777777777721E-2"/>
          <c:y val="0.39782955701965877"/>
          <c:w val="0.81388888888888922"/>
          <c:h val="0.49309164925812843"/>
        </c:manualLayout>
      </c:layout>
      <c:pie3DChart>
        <c:varyColors val="1"/>
        <c:ser>
          <c:idx val="0"/>
          <c:order val="0"/>
          <c:tx>
            <c:strRef>
              <c:f>Preguntas!$A$17</c:f>
              <c:strCache>
                <c:ptCount val="1"/>
                <c:pt idx="0">
                  <c:v>¿Cómo se aprende?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Preguntas!$D$17:$F$17</c:f>
              <c:strCache>
                <c:ptCount val="3"/>
                <c:pt idx="0">
                  <c:v>TEORÍA DIRECTA</c:v>
                </c:pt>
                <c:pt idx="1">
                  <c:v>TEORIA INTERPRETATIVA</c:v>
                </c:pt>
                <c:pt idx="2">
                  <c:v>TEORIA CONSTRUCTIVA</c:v>
                </c:pt>
              </c:strCache>
            </c:strRef>
          </c:cat>
          <c:val>
            <c:numRef>
              <c:f>Preguntas!$D$19:$F$19</c:f>
              <c:numCache>
                <c:formatCode>General</c:formatCode>
                <c:ptCount val="3"/>
                <c:pt idx="0">
                  <c:v>6.25</c:v>
                </c:pt>
                <c:pt idx="1">
                  <c:v>68.75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Preguntas!$A$17</c:f>
              <c:strCache>
                <c:ptCount val="1"/>
                <c:pt idx="0">
                  <c:v>¿Cómo se aprende?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  <c:explosion val="34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Preguntas!$D$17:$F$17</c:f>
              <c:strCache>
                <c:ptCount val="3"/>
                <c:pt idx="0">
                  <c:v>TEORÍA DIRECTA</c:v>
                </c:pt>
                <c:pt idx="1">
                  <c:v>TEORIA INTERPRETATIVA</c:v>
                </c:pt>
                <c:pt idx="2">
                  <c:v>TEORIA CONSTRUCTIVA</c:v>
                </c:pt>
              </c:strCache>
            </c:strRef>
          </c:cat>
          <c:val>
            <c:numRef>
              <c:f>Preguntas!$D$19:$F$19</c:f>
              <c:numCache>
                <c:formatCode>General</c:formatCode>
                <c:ptCount val="3"/>
                <c:pt idx="0">
                  <c:v>6.25</c:v>
                </c:pt>
                <c:pt idx="1">
                  <c:v>68.75</c:v>
                </c:pt>
                <c:pt idx="2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 rtl="0">
              <a:defRPr sz="1600"/>
            </a:pPr>
            <a:endParaRPr lang="es-ES"/>
          </a:p>
        </c:txPr>
      </c:legendEntry>
      <c:legendEntry>
        <c:idx val="1"/>
        <c:txPr>
          <a:bodyPr/>
          <a:lstStyle/>
          <a:p>
            <a:pPr rtl="0">
              <a:defRPr sz="1600"/>
            </a:pPr>
            <a:endParaRPr lang="es-ES"/>
          </a:p>
        </c:txPr>
      </c:legendEntry>
      <c:legendEntry>
        <c:idx val="2"/>
        <c:txPr>
          <a:bodyPr/>
          <a:lstStyle/>
          <a:p>
            <a:pPr rtl="0">
              <a:defRPr sz="1600"/>
            </a:pPr>
            <a:endParaRPr lang="es-ES"/>
          </a:p>
        </c:txPr>
      </c:legendEntry>
      <c:layout>
        <c:manualLayout>
          <c:xMode val="edge"/>
          <c:yMode val="edge"/>
          <c:x val="0.17391595803930801"/>
          <c:y val="9.4511036615899366E-2"/>
          <c:w val="0.65216808392138403"/>
          <c:h val="0.15102045827436242"/>
        </c:manualLayout>
      </c:layout>
      <c:overlay val="0"/>
      <c:txPr>
        <a:bodyPr/>
        <a:lstStyle/>
        <a:p>
          <a:pPr rtl="0">
            <a:defRPr/>
          </a:pPr>
          <a:endParaRPr lang="es-E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¿Que </a:t>
            </a:r>
            <a:r>
              <a:rPr lang="es-ES" baseline="0"/>
              <a:t>se aprende?</a:t>
            </a:r>
            <a:endParaRPr lang="es-ES"/>
          </a:p>
        </c:rich>
      </c:tx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277777777777693E-2"/>
          <c:y val="0.39782955701965911"/>
          <c:w val="0.81388888888888944"/>
          <c:h val="0.49309164925812843"/>
        </c:manualLayout>
      </c:layout>
      <c:pie3DChart>
        <c:varyColors val="1"/>
        <c:ser>
          <c:idx val="1"/>
          <c:order val="0"/>
          <c:tx>
            <c:strRef>
              <c:f>Preguntas!$A$33</c:f>
              <c:strCache>
                <c:ptCount val="1"/>
                <c:pt idx="0">
                  <c:v>¿Qué se aprende?</c:v>
                </c:pt>
              </c:strCache>
            </c:strRef>
          </c:tx>
          <c:explosion val="12"/>
          <c:dPt>
            <c:idx val="0"/>
            <c:bubble3D val="0"/>
          </c:dPt>
          <c:dPt>
            <c:idx val="1"/>
            <c:bubble3D val="0"/>
            <c:explosion val="21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Preguntas!$D$33:$F$33</c:f>
              <c:strCache>
                <c:ptCount val="3"/>
                <c:pt idx="0">
                  <c:v>TEORÍA DIRECTA</c:v>
                </c:pt>
                <c:pt idx="1">
                  <c:v>TEORIA INTERPRETATIVA</c:v>
                </c:pt>
                <c:pt idx="2">
                  <c:v>TEORIA CONSTRUCTIVA</c:v>
                </c:pt>
              </c:strCache>
            </c:strRef>
          </c:cat>
          <c:val>
            <c:numRef>
              <c:f>Preguntas!$D$35:$F$35</c:f>
              <c:numCache>
                <c:formatCode>General</c:formatCode>
                <c:ptCount val="3"/>
                <c:pt idx="0">
                  <c:v>16.666666666666664</c:v>
                </c:pt>
                <c:pt idx="1">
                  <c:v>0</c:v>
                </c:pt>
                <c:pt idx="2">
                  <c:v>83.333333333333343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egendEntry>
        <c:idx val="0"/>
        <c:txPr>
          <a:bodyPr/>
          <a:lstStyle/>
          <a:p>
            <a:pPr rtl="0">
              <a:defRPr sz="1600"/>
            </a:pPr>
            <a:endParaRPr lang="es-ES"/>
          </a:p>
        </c:txPr>
      </c:legendEntry>
      <c:legendEntry>
        <c:idx val="1"/>
        <c:txPr>
          <a:bodyPr/>
          <a:lstStyle/>
          <a:p>
            <a:pPr rtl="0">
              <a:defRPr sz="1600"/>
            </a:pPr>
            <a:endParaRPr lang="es-ES"/>
          </a:p>
        </c:txPr>
      </c:legendEntry>
      <c:legendEntry>
        <c:idx val="2"/>
        <c:txPr>
          <a:bodyPr/>
          <a:lstStyle/>
          <a:p>
            <a:pPr rtl="0">
              <a:defRPr sz="1600"/>
            </a:pPr>
            <a:endParaRPr lang="es-ES"/>
          </a:p>
        </c:txPr>
      </c:legendEntry>
      <c:layout>
        <c:manualLayout>
          <c:xMode val="edge"/>
          <c:yMode val="edge"/>
          <c:x val="0.17939131101835246"/>
          <c:y val="8.5806072717066528E-2"/>
          <c:w val="0.71512450997508215"/>
          <c:h val="0.2044094881270502"/>
        </c:manualLayout>
      </c:layout>
      <c:overlay val="0"/>
      <c:txPr>
        <a:bodyPr/>
        <a:lstStyle/>
        <a:p>
          <a:pPr rtl="0">
            <a:defRPr/>
          </a:pPr>
          <a:endParaRPr lang="es-E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TOTAL</a:t>
            </a:r>
          </a:p>
        </c:rich>
      </c:tx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548343202770981E-2"/>
          <c:y val="0.39990448772105186"/>
          <c:w val="0.81388888888888966"/>
          <c:h val="0.49309164925812843"/>
        </c:manualLayout>
      </c:layout>
      <c:pie3DChart>
        <c:varyColors val="1"/>
        <c:ser>
          <c:idx val="1"/>
          <c:order val="0"/>
          <c:tx>
            <c:strRef>
              <c:f>Preguntas!$C$46</c:f>
              <c:strCache>
                <c:ptCount val="1"/>
                <c:pt idx="0">
                  <c:v>TOTAL</c:v>
                </c:pt>
              </c:strCache>
            </c:strRef>
          </c:tx>
          <c:explosion val="42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Preguntas!$D$46:$F$46</c:f>
              <c:strCache>
                <c:ptCount val="3"/>
                <c:pt idx="0">
                  <c:v>TEORÍA DIRECTA</c:v>
                </c:pt>
                <c:pt idx="1">
                  <c:v>TEORIA INTERPRETATIVA</c:v>
                </c:pt>
                <c:pt idx="2">
                  <c:v>TEORIA CONSTRUCTIVA</c:v>
                </c:pt>
              </c:strCache>
            </c:strRef>
          </c:cat>
          <c:val>
            <c:numRef>
              <c:f>Preguntas!$D$48:$F$48</c:f>
              <c:numCache>
                <c:formatCode>General</c:formatCode>
                <c:ptCount val="3"/>
                <c:pt idx="0">
                  <c:v>13.636363636363635</c:v>
                </c:pt>
                <c:pt idx="1">
                  <c:v>36.363636363636367</c:v>
                </c:pt>
                <c:pt idx="2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3.3523929986147089E-2"/>
          <c:y val="7.6720736375817125E-2"/>
          <c:w val="0.9204658184488842"/>
          <c:h val="0.26368855481556869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6263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686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03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913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94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27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89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72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48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12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03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95AB7-3EF6-48B9-8DB2-DE549F6A494E}" type="datetimeFigureOut">
              <a:rPr lang="es-ES" smtClean="0"/>
              <a:t>31/03/2014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3A33D-DEA1-4E4D-8398-C82F1F104D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303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788802"/>
              </p:ext>
            </p:extLst>
          </p:nvPr>
        </p:nvGraphicFramePr>
        <p:xfrm>
          <a:off x="683568" y="260648"/>
          <a:ext cx="712879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95536" y="3645024"/>
            <a:ext cx="8229600" cy="3024336"/>
          </a:xfrm>
        </p:spPr>
        <p:txBody>
          <a:bodyPr>
            <a:normAutofit/>
          </a:bodyPr>
          <a:lstStyle/>
          <a:p>
            <a:r>
              <a:rPr lang="es-ES_tradnl" sz="1400" dirty="0" smtClean="0"/>
              <a:t>APRENDER: es el proceso de el cual el individuo  </a:t>
            </a:r>
            <a:r>
              <a:rPr lang="es-ES_tradnl" sz="1400" dirty="0" smtClean="0"/>
              <a:t>adquiere información.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18416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420104"/>
              </p:ext>
            </p:extLst>
          </p:nvPr>
        </p:nvGraphicFramePr>
        <p:xfrm>
          <a:off x="899592" y="764704"/>
          <a:ext cx="727280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356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23113"/>
              </p:ext>
            </p:extLst>
          </p:nvPr>
        </p:nvGraphicFramePr>
        <p:xfrm>
          <a:off x="971600" y="908721"/>
          <a:ext cx="756084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737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312017"/>
              </p:ext>
            </p:extLst>
          </p:nvPr>
        </p:nvGraphicFramePr>
        <p:xfrm>
          <a:off x="539552" y="332656"/>
          <a:ext cx="8136904" cy="612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2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29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APRENDER: es el proceso de el cual el individuo  adquiere información.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EDGAR</dc:creator>
  <cp:lastModifiedBy>NATA</cp:lastModifiedBy>
  <cp:revision>8</cp:revision>
  <dcterms:created xsi:type="dcterms:W3CDTF">2014-02-10T23:39:43Z</dcterms:created>
  <dcterms:modified xsi:type="dcterms:W3CDTF">2014-03-31T22:19:25Z</dcterms:modified>
</cp:coreProperties>
</file>